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765" r:id="rId27"/>
    <p:sldId id="711" r:id="rId28"/>
    <p:sldId id="712" r:id="rId29"/>
    <p:sldId id="713" r:id="rId30"/>
    <p:sldId id="722" r:id="rId31"/>
    <p:sldId id="617" r:id="rId32"/>
    <p:sldId id="746" r:id="rId33"/>
    <p:sldId id="744" r:id="rId34"/>
    <p:sldId id="799" r:id="rId35"/>
    <p:sldId id="810" r:id="rId36"/>
    <p:sldId id="819" r:id="rId37"/>
    <p:sldId id="315" r:id="rId38"/>
    <p:sldId id="408" r:id="rId39"/>
    <p:sldId id="716" r:id="rId40"/>
    <p:sldId id="723" r:id="rId41"/>
    <p:sldId id="714" r:id="rId42"/>
    <p:sldId id="715" r:id="rId43"/>
    <p:sldId id="728" r:id="rId44"/>
    <p:sldId id="346" r:id="rId45"/>
    <p:sldId id="489" r:id="rId46"/>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p:scale>
          <a:sx n="100" d="100"/>
          <a:sy n="100" d="100"/>
        </p:scale>
        <p:origin x="-216" y="-86"/>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4/16/2014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4/16/2014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43</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44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45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27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31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37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38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39</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40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Wednesday, April 16,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Wednesday, April 16,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Wednesday, April 16,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Wednesday, April 16,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Wednesday, April 16,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Wednesday, April 16,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Wednesday, April 16,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Wednesday, April 16,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Wednesday, April 16,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Wednesday, April 16,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Wednesday, April 16,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t>Extended 30 days on 14 March 2014</a:t>
            </a:r>
          </a:p>
          <a:p>
            <a:pPr lvl="2" eaLnBrk="1" hangingPunct="1">
              <a:lnSpc>
                <a:spcPct val="80000"/>
              </a:lnSpc>
            </a:pPr>
            <a:r>
              <a:rPr lang="en-US" sz="1000" dirty="0" smtClean="0">
                <a:solidFill>
                  <a:srgbClr val="FF0000"/>
                </a:solidFill>
              </a:rPr>
              <a:t>Extended 30 days on 14 April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a:t>
            </a:r>
            <a:r>
              <a:rPr lang="en-US" sz="1000" dirty="0" smtClean="0">
                <a:solidFill>
                  <a:srgbClr val="FF0000"/>
                </a:solidFill>
                <a:latin typeface="Calibri" panose="020F0502020204030204" pitchFamily="34" charset="0"/>
              </a:rPr>
              <a:t>inspections.</a:t>
            </a:r>
          </a:p>
          <a:p>
            <a:pPr marL="171450" lvl="0" indent="-171450">
              <a:buFontTx/>
              <a:buChar char="-"/>
            </a:pPr>
            <a:r>
              <a:rPr lang="en-US" sz="1000" dirty="0" smtClean="0">
                <a:solidFill>
                  <a:srgbClr val="FF0000"/>
                </a:solidFill>
                <a:latin typeface="Calibri" panose="020F0502020204030204" pitchFamily="34" charset="0"/>
              </a:rPr>
              <a:t>Aerated </a:t>
            </a:r>
            <a:r>
              <a:rPr lang="en-US" sz="1000" dirty="0">
                <a:solidFill>
                  <a:srgbClr val="FF0000"/>
                </a:solidFill>
                <a:latin typeface="Calibri" panose="020F0502020204030204" pitchFamily="34" charset="0"/>
              </a:rPr>
              <a:t>and compacted berm in preparation for geotextile fabric placement on Friday (</a:t>
            </a:r>
            <a:r>
              <a:rPr lang="en-US" sz="1000" dirty="0" smtClean="0">
                <a:solidFill>
                  <a:srgbClr val="FF0000"/>
                </a:solidFill>
                <a:latin typeface="Calibri" panose="020F0502020204030204" pitchFamily="34" charset="0"/>
              </a:rPr>
              <a:t>4/11)</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14 compaction tests and collected moisture/density samples from new south berm on Friday and Saturday (4/11-12); all tests </a:t>
            </a:r>
            <a:r>
              <a:rPr lang="en-US" sz="1000" dirty="0" smtClean="0">
                <a:solidFill>
                  <a:srgbClr val="FF0000"/>
                </a:solidFill>
                <a:latin typeface="Calibri" panose="020F0502020204030204" pitchFamily="34" charset="0"/>
              </a:rPr>
              <a:t>passed</a:t>
            </a:r>
          </a:p>
          <a:p>
            <a:pPr marL="171450" lvl="0" indent="-171450">
              <a:buFontTx/>
              <a:buChar char="-"/>
            </a:pPr>
            <a:r>
              <a:rPr lang="en-US" sz="1000" dirty="0" smtClean="0">
                <a:solidFill>
                  <a:srgbClr val="FF0000"/>
                </a:solidFill>
                <a:latin typeface="Calibri" panose="020F0502020204030204" pitchFamily="34" charset="0"/>
              </a:rPr>
              <a:t>Stockpiled </a:t>
            </a:r>
            <a:r>
              <a:rPr lang="en-US" sz="1000" dirty="0">
                <a:solidFill>
                  <a:srgbClr val="FF0000"/>
                </a:solidFill>
                <a:latin typeface="Calibri" panose="020F0502020204030204" pitchFamily="34" charset="0"/>
              </a:rPr>
              <a:t>limestone on Friday (4/11</a:t>
            </a:r>
            <a:r>
              <a:rPr lang="en-US" sz="1000" dirty="0" smtClean="0">
                <a:solidFill>
                  <a:srgbClr val="FF0000"/>
                </a:solidFill>
                <a:latin typeface="Calibri" panose="020F0502020204030204" pitchFamily="34" charset="0"/>
              </a:rPr>
              <a:t>)</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0" name="Rectangle 9"/>
          <p:cNvSpPr/>
          <p:nvPr/>
        </p:nvSpPr>
        <p:spPr>
          <a:xfrm>
            <a:off x="152400" y="1828800"/>
            <a:ext cx="8839200" cy="1323439"/>
          </a:xfrm>
          <a:prstGeom prst="rect">
            <a:avLst/>
          </a:prstGeom>
        </p:spPr>
        <p:txBody>
          <a:bodyPr wrap="square">
            <a:spAutoFit/>
          </a:bodyPr>
          <a:lstStyle/>
          <a:p>
            <a:pPr marL="171450" lvl="0" indent="-171450">
              <a:buFontTx/>
              <a:buChar char="-"/>
            </a:pPr>
            <a:r>
              <a:rPr lang="en-US" sz="1000" dirty="0" smtClean="0">
                <a:solidFill>
                  <a:srgbClr val="FF0000"/>
                </a:solidFill>
                <a:latin typeface="Calibri" panose="020F0502020204030204" pitchFamily="34" charset="0"/>
              </a:rPr>
              <a:t>Final survey of </a:t>
            </a:r>
            <a:r>
              <a:rPr lang="en-US" sz="1000" dirty="0">
                <a:solidFill>
                  <a:srgbClr val="FF0000"/>
                </a:solidFill>
                <a:latin typeface="Calibri" panose="020F0502020204030204" pitchFamily="34" charset="0"/>
              </a:rPr>
              <a:t>old south berm </a:t>
            </a:r>
            <a:r>
              <a:rPr lang="en-US" sz="1000" dirty="0" smtClean="0">
                <a:solidFill>
                  <a:srgbClr val="FF0000"/>
                </a:solidFill>
                <a:latin typeface="Calibri" panose="020F0502020204030204" pitchFamily="34" charset="0"/>
              </a:rPr>
              <a:t>between R-10 to R-18 on </a:t>
            </a:r>
            <a:r>
              <a:rPr lang="en-US" sz="1000" dirty="0">
                <a:solidFill>
                  <a:srgbClr val="FF0000"/>
                </a:solidFill>
                <a:latin typeface="Calibri" panose="020F0502020204030204" pitchFamily="34" charset="0"/>
              </a:rPr>
              <a:t>Friday (</a:t>
            </a:r>
            <a:r>
              <a:rPr lang="en-US" sz="1000" dirty="0" smtClean="0">
                <a:solidFill>
                  <a:srgbClr val="FF0000"/>
                </a:solidFill>
                <a:latin typeface="Calibri" panose="020F0502020204030204" pitchFamily="34" charset="0"/>
              </a:rPr>
              <a:t>4/11)</a:t>
            </a:r>
          </a:p>
          <a:p>
            <a:pPr marL="171450" lvl="0" indent="-171450">
              <a:buFontTx/>
              <a:buChar char="-"/>
            </a:pPr>
            <a:r>
              <a:rPr lang="en-US" sz="1000" dirty="0" smtClean="0">
                <a:solidFill>
                  <a:srgbClr val="FF0000"/>
                </a:solidFill>
                <a:latin typeface="Calibri" panose="020F0502020204030204" pitchFamily="34" charset="0"/>
              </a:rPr>
              <a:t>Performed regular survey of the rest of old south berm on Friday (4/11)</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leak test at TBC-3 on Friday (4/11); detected two minor leaks and corrected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Pressurized </a:t>
            </a:r>
            <a:r>
              <a:rPr lang="en-US" sz="1000" dirty="0">
                <a:solidFill>
                  <a:srgbClr val="FF0000"/>
                </a:solidFill>
                <a:latin typeface="Calibri" panose="020F0502020204030204" pitchFamily="34" charset="0"/>
              </a:rPr>
              <a:t>ORW 15 with nitrogen on Saturday (4/12), due to its slow recharge </a:t>
            </a:r>
            <a:r>
              <a:rPr lang="en-US" sz="1000" dirty="0" smtClean="0">
                <a:solidFill>
                  <a:srgbClr val="FF0000"/>
                </a:solidFill>
                <a:latin typeface="Calibri" panose="020F0502020204030204" pitchFamily="34" charset="0"/>
              </a:rPr>
              <a:t>rate</a:t>
            </a:r>
          </a:p>
          <a:p>
            <a:pPr marL="171450" lvl="0" indent="-171450">
              <a:buFontTx/>
              <a:buChar char="-"/>
            </a:pPr>
            <a:r>
              <a:rPr lang="en-US" sz="1000" dirty="0" smtClean="0">
                <a:solidFill>
                  <a:srgbClr val="FF0000"/>
                </a:solidFill>
                <a:latin typeface="Calibri" panose="020F0502020204030204" pitchFamily="34" charset="0"/>
              </a:rPr>
              <a:t>Replaced </a:t>
            </a:r>
            <a:r>
              <a:rPr lang="en-US" sz="1000" dirty="0">
                <a:solidFill>
                  <a:srgbClr val="FF0000"/>
                </a:solidFill>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solidFill>
                  <a:srgbClr val="FF0000"/>
                </a:solidFill>
                <a:latin typeface="Calibri" panose="020F0502020204030204" pitchFamily="34" charset="0"/>
              </a:rPr>
              <a:t>.</a:t>
            </a:r>
          </a:p>
          <a:p>
            <a:pPr marL="171450" lvl="0" indent="-171450">
              <a:buFontTx/>
              <a:buChar char="-"/>
            </a:pPr>
            <a:r>
              <a:rPr lang="en-US" sz="1000" dirty="0" smtClean="0">
                <a:solidFill>
                  <a:srgbClr val="FF0000"/>
                </a:solidFill>
                <a:latin typeface="Calibri" panose="020F0502020204030204" pitchFamily="34" charset="0"/>
              </a:rPr>
              <a:t>Finalized clay placement to elevation on new south berm (4/11)</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3/6/14, 3/7/14, 3/11/14, 3/13-14/14, 3/18/14, 3/20-21/14, 3/25/14, 3/27/14, 3/28/14, 4/1/14-4/2/14, </a:t>
            </a:r>
            <a:r>
              <a:rPr lang="en-US" sz="1200" dirty="0">
                <a:solidFill>
                  <a:srgbClr val="FF0000"/>
                </a:solidFill>
              </a:rPr>
              <a:t>4/4/14 and 4/8-9/14</a:t>
            </a:r>
            <a:r>
              <a:rPr lang="en-US" sz="1200" dirty="0"/>
              <a:t>  (</a:t>
            </a:r>
            <a:r>
              <a:rPr lang="en-US" sz="1200" dirty="0" err="1"/>
              <a:t>MultiRAE</a:t>
            </a:r>
            <a:r>
              <a:rPr lang="en-US" sz="1200" dirty="0"/>
              <a:t>) and 3/13-18/14 (MAML). SEET will issue a letter to the parish in reference to these findings once the review of the data has been completed.</a:t>
            </a:r>
          </a:p>
          <a:p>
            <a:pPr lvl="3"/>
            <a:r>
              <a:rPr lang="en-US" sz="1200" dirty="0"/>
              <a:t>SEET has received and is analyzing sample results for air at bubble sites collected 3/6/14, 3/13/14, 3/20/14, 3/27/14, 4/2/14, </a:t>
            </a:r>
            <a:r>
              <a:rPr lang="en-US" sz="1200" dirty="0">
                <a:solidFill>
                  <a:srgbClr val="FF0000"/>
                </a:solidFill>
              </a:rPr>
              <a:t>and 4/9/14 </a:t>
            </a:r>
            <a:r>
              <a:rPr lang="en-US" sz="1200" dirty="0"/>
              <a:t>(</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14 April</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297389517"/>
              </p:ext>
            </p:extLst>
          </p:nvPr>
        </p:nvGraphicFramePr>
        <p:xfrm>
          <a:off x="76202" y="1368691"/>
          <a:ext cx="8991596" cy="4826259"/>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6865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314">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Well Operational Status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9:15</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3.65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Compressed nitrogen re-development</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returned to the site 4/11/14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30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14 April</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developments</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April 16,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35</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April 16,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36</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Wednesday, April 16, 2014</a:t>
            </a:fld>
            <a:endParaRPr lang="en-US"/>
          </a:p>
        </p:txBody>
      </p:sp>
      <p:sp>
        <p:nvSpPr>
          <p:cNvPr id="9" name="Rectangle 8"/>
          <p:cNvSpPr/>
          <p:nvPr/>
        </p:nvSpPr>
        <p:spPr>
          <a:xfrm>
            <a:off x="152400" y="1811179"/>
            <a:ext cx="8763000" cy="553998"/>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solidFill>
                  <a:srgbClr val="FF0000"/>
                </a:solidFill>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solidFill>
                  <a:srgbClr val="FF0000"/>
                </a:solidFill>
                <a:latin typeface="Calibri" panose="020F0502020204030204" pitchFamily="34" charset="0"/>
              </a:rPr>
              <a:t>. (4/14/14)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(14-16 April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(14-16 April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308324"/>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a:t>
            </a:r>
            <a:r>
              <a:rPr lang="en-US" sz="1000" dirty="0" smtClean="0">
                <a:latin typeface="Calibri" pitchFamily="34" charset="0"/>
              </a:rPr>
              <a:t>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itchFamily="34" charset="0"/>
              </a:rPr>
              <a:t> Continue placement of geotextile material and rock on South Berm re-route</a:t>
            </a:r>
          </a:p>
          <a:p>
            <a:pPr lvl="1">
              <a:buFont typeface="Arial" pitchFamily="34" charset="0"/>
              <a:buChar char="•"/>
            </a:pPr>
            <a:r>
              <a:rPr lang="en-US" sz="1000" dirty="0" smtClean="0">
                <a:solidFill>
                  <a:srgbClr val="FF0000"/>
                </a:solidFill>
                <a:latin typeface="Calibri" pitchFamily="34" charset="0"/>
              </a:rPr>
              <a:t> </a:t>
            </a:r>
            <a:r>
              <a:rPr lang="en-US" sz="1000" dirty="0">
                <a:solidFill>
                  <a:srgbClr val="FF0000"/>
                </a:solidFill>
                <a:latin typeface="Calibri" panose="020F0502020204030204" pitchFamily="34" charset="0"/>
              </a:rPr>
              <a:t>Conduct 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a:t>
            </a: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a:solidFill>
                  <a:srgbClr val="FF0000"/>
                </a:solidFill>
                <a:latin typeface="Calibri" panose="020F0502020204030204" pitchFamily="34" charset="0"/>
              </a:rPr>
              <a:t>Monitor continuous dewatering of ORWs 4, 54, and 48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Troubleshoot </a:t>
            </a:r>
            <a:r>
              <a:rPr lang="en-US" sz="1000" dirty="0">
                <a:solidFill>
                  <a:srgbClr val="FF0000"/>
                </a:solidFill>
                <a:latin typeface="Calibri" panose="020F0502020204030204" pitchFamily="34" charset="0"/>
              </a:rPr>
              <a:t>and conduct maintenance on ORWs 14 and </a:t>
            </a:r>
            <a:r>
              <a:rPr lang="en-US" sz="1000" dirty="0" smtClean="0">
                <a:solidFill>
                  <a:srgbClr val="FF0000"/>
                </a:solidFill>
                <a:latin typeface="Calibri" panose="020F0502020204030204" pitchFamily="34" charset="0"/>
              </a:rPr>
              <a:t>15.</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routine monthly transducer </a:t>
            </a:r>
            <a:r>
              <a:rPr lang="en-US" sz="1000" dirty="0" smtClean="0">
                <a:solidFill>
                  <a:srgbClr val="FF0000"/>
                </a:solidFill>
                <a:latin typeface="Calibri" panose="020F0502020204030204" pitchFamily="34" charset="0"/>
              </a:rPr>
              <a:t>downloads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depth survey</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Continue sampling of MRAA and outfall sampling</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14 April</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97340288"/>
              </p:ext>
            </p:extLst>
          </p:nvPr>
        </p:nvGraphicFramePr>
        <p:xfrm>
          <a:off x="76200" y="1371600"/>
          <a:ext cx="8991596" cy="4944780"/>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ORW-21</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9:35</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shut-in for now pressure/flow 4-13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297</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9:45</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Well tree valve closed 100% and locked 11-20-2013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9:48</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68.19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2,766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Increase choke to 7.75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 (non-bubbling)</a:t>
            </a:r>
          </a:p>
          <a:p>
            <a:pPr lvl="1" eaLnBrk="1" hangingPunct="1">
              <a:buFontTx/>
              <a:buNone/>
              <a:defRPr/>
            </a:pP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(14-16 April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(14-16 April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(14-16 April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43</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(14-16 April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685801" y="14478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a:p>
            <a:pPr lvl="1">
              <a:buFont typeface="Arial" pitchFamily="34" charset="0"/>
              <a:buChar char="•"/>
            </a:pPr>
            <a:r>
              <a:rPr lang="en-US" sz="1000" dirty="0">
                <a:latin typeface="Calibri" panose="020F0502020204030204" pitchFamily="34" charset="0"/>
              </a:rPr>
              <a:t>DOTD crews will limit the visual observations/checks of the roadway (LA70 and LA69) to once per week.  The installed instrumentation array (CORS, SAA, and SENSRs) has proven to be stable and reliable</a:t>
            </a:r>
            <a:r>
              <a:rPr lang="en-US" sz="1000" dirty="0" smtClean="0">
                <a:latin typeface="Calibri" panose="020F0502020204030204" pitchFamily="34" charset="0"/>
              </a:rPr>
              <a:t>.</a:t>
            </a:r>
          </a:p>
          <a:p>
            <a:pPr lvl="1">
              <a:buFont typeface="Arial" pitchFamily="34" charset="0"/>
              <a:buChar char="•"/>
            </a:pPr>
            <a:r>
              <a:rPr lang="en-US" sz="1000" dirty="0">
                <a:latin typeface="Calibri" panose="020F0502020204030204" pitchFamily="34" charset="0"/>
              </a:rPr>
              <a:t>Members of the Survey Section will be on the ground to begin conducting preliminary inquiries/coordination for the emergency detour route.  We do not anticipate actual surveying to commence until a later date.</a:t>
            </a:r>
            <a:endParaRPr lang="en-US" sz="1000" kern="0" dirty="0" smtClean="0">
              <a:latin typeface="Calibri" panose="020F0502020204030204" pitchFamily="34" charset="0"/>
            </a:endParaRP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44</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(14-16 April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45</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14 April</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736042983"/>
              </p:ext>
            </p:extLst>
          </p:nvPr>
        </p:nvGraphicFramePr>
        <p:xfrm>
          <a:off x="76200" y="1600200"/>
          <a:ext cx="8991596" cy="2966868"/>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ORW-46</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Open</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4/13/2014</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0.10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0.07</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1.73</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598.73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35.62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903.24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893.99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 increase choke to 6.5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481.38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1187.39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1181.12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236.20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235.47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83.84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47.92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1115.40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1104.79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 increase choke to 9.5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18.87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792.23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773.36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36.50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42.80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316.06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73">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4/13/2014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shut-in, pumping water &amp; monitoring SWHP</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14 April</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753263526"/>
              </p:ext>
            </p:extLst>
          </p:nvPr>
        </p:nvGraphicFramePr>
        <p:xfrm>
          <a:off x="76200" y="1312863"/>
          <a:ext cx="8991600" cy="2874327"/>
        </p:xfrm>
        <a:graphic>
          <a:graphicData uri="http://schemas.openxmlformats.org/drawingml/2006/table">
            <a:tbl>
              <a:tblPr>
                <a:tableStyleId>{5C22544A-7EE6-4342-B048-85BDC9FD1C3A}</a:tableStyleId>
              </a:tblPr>
              <a:tblGrid>
                <a:gridCol w="2221861"/>
                <a:gridCol w="1408503"/>
                <a:gridCol w="1408503"/>
                <a:gridCol w="2068117"/>
                <a:gridCol w="1884616"/>
              </a:tblGrid>
              <a:tr h="211137">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latin typeface="Calibri" panose="020F0502020204030204" pitchFamily="34" charset="0"/>
                        </a:rPr>
                        <a:t> Notes</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970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266</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434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Opened to atmosphere 3/21 9:39 AM  - Closed 3-24 9:39 AM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550">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84442444"/>
              </p:ext>
            </p:extLst>
          </p:nvPr>
        </p:nvGraphicFramePr>
        <p:xfrm>
          <a:off x="76200" y="43376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12pm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Wednesday, April 16,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FE4E25-92E2-46A6-8462-092A7AE23347}"/>
</file>

<file path=customXml/itemProps2.xml><?xml version="1.0" encoding="utf-8"?>
<ds:datastoreItem xmlns:ds="http://schemas.openxmlformats.org/officeDocument/2006/customXml" ds:itemID="{6BC13131-2D52-4C4A-B780-5A77A89F9A82}"/>
</file>

<file path=customXml/itemProps3.xml><?xml version="1.0" encoding="utf-8"?>
<ds:datastoreItem xmlns:ds="http://schemas.openxmlformats.org/officeDocument/2006/customXml" ds:itemID="{E2709FF7-49A2-4BCF-B206-49B540161C56}"/>
</file>

<file path=docProps/app.xml><?xml version="1.0" encoding="utf-8"?>
<Properties xmlns="http://schemas.openxmlformats.org/officeDocument/2006/extended-properties" xmlns:vt="http://schemas.openxmlformats.org/officeDocument/2006/docPropsVTypes">
  <TotalTime>36169</TotalTime>
  <Words>11150</Words>
  <Application>Microsoft Office PowerPoint</Application>
  <PresentationFormat>On-screen Show (4:3)</PresentationFormat>
  <Paragraphs>2001</Paragraphs>
  <Slides>45</Slides>
  <Notes>12</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Assumption Parish      Scientific Situation Summary</vt:lpstr>
      <vt:lpstr>Next  Operational Period (14-16 April 14) Incident Action Plan</vt:lpstr>
      <vt:lpstr>PowerPoint Presentation</vt:lpstr>
      <vt:lpstr>PowerPoint Presentation</vt:lpstr>
      <vt:lpstr>Next  Operational Period (14-16 April 14) Incident Action Plan</vt:lpstr>
      <vt:lpstr>Next  Operational Period (14-16 April 14) Incident Action Plan</vt:lpstr>
      <vt:lpstr>Next  Operational Period (14-16 April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2150</cp:revision>
  <cp:lastPrinted>2013-05-06T18:09:47Z</cp:lastPrinted>
  <dcterms:created xsi:type="dcterms:W3CDTF">2011-01-25T19:14:05Z</dcterms:created>
  <dcterms:modified xsi:type="dcterms:W3CDTF">2014-04-16T19:06:18Z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